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02BDDB-A23B-4558-BFA9-F6269F33F7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E223143-07ED-480A-A334-EDB6B62EA4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11" indent="0" algn="ctr">
              <a:buNone/>
              <a:defRPr sz="2000"/>
            </a:lvl2pPr>
            <a:lvl3pPr marL="914422" indent="0" algn="ctr">
              <a:buNone/>
              <a:defRPr sz="1801"/>
            </a:lvl3pPr>
            <a:lvl4pPr marL="1371635" indent="0" algn="ctr">
              <a:buNone/>
              <a:defRPr sz="1600"/>
            </a:lvl4pPr>
            <a:lvl5pPr marL="1828846" indent="0" algn="ctr">
              <a:buNone/>
              <a:defRPr sz="1600"/>
            </a:lvl5pPr>
            <a:lvl6pPr marL="2286057" indent="0" algn="ctr">
              <a:buNone/>
              <a:defRPr sz="1600"/>
            </a:lvl6pPr>
            <a:lvl7pPr marL="2743268" indent="0" algn="ctr">
              <a:buNone/>
              <a:defRPr sz="1600"/>
            </a:lvl7pPr>
            <a:lvl8pPr marL="3200481" indent="0" algn="ctr">
              <a:buNone/>
              <a:defRPr sz="1600"/>
            </a:lvl8pPr>
            <a:lvl9pPr marL="3657692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AB4DAC8-AAAB-4912-BFEF-89075794B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87056-1029-47FF-8855-833266F6F10E}" type="datetimeFigureOut">
              <a:rPr lang="de-AT" smtClean="0"/>
              <a:t>31.01.2022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FDE2A2C-D681-4967-AA76-2AE165D9B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A3AE80B-B17D-416A-9E0C-F80267ED5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29C19-9C21-4EDB-B147-7C46166B136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32055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3DA252-FECB-4305-8087-B4A34028D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22FDE87-5DA9-4DDB-AF2F-3E8EB61C4A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D98E3EA-4CA0-44A3-B43F-54AEFF180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87056-1029-47FF-8855-833266F6F10E}" type="datetimeFigureOut">
              <a:rPr lang="de-AT" smtClean="0"/>
              <a:t>31.01.2022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5148394-0B12-44DB-A05D-0303A64A6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E991475-CBB6-41FE-A0F6-2BEE03F57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29C19-9C21-4EDB-B147-7C46166B136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22798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01E7B8E5-D3DE-4FEE-A721-3A07088A8B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5DB1D03-1ABE-4C17-B45E-0A3E276F02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B92E8E3-F9F0-4C67-A033-C2216A23C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87056-1029-47FF-8855-833266F6F10E}" type="datetimeFigureOut">
              <a:rPr lang="de-AT" smtClean="0"/>
              <a:t>31.01.2022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6A1EA71-8725-44D2-8BCD-E930CA8EE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F188E54-96A2-41B5-B9C3-07E07294B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29C19-9C21-4EDB-B147-7C46166B136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78496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AC623D-06A2-4BAE-ABFA-F7C84BDE9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C41D09E-F6A9-4161-9CB6-F9179AFCDC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81D5892-D8BA-4190-8346-A44F16EE6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87056-1029-47FF-8855-833266F6F10E}" type="datetimeFigureOut">
              <a:rPr lang="de-AT" smtClean="0"/>
              <a:t>31.01.2022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B621CE2-E877-43C3-957E-AAEB0D698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727A8DF-8387-41B0-B3EE-54BF1B12F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29C19-9C21-4EDB-B147-7C46166B136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22054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0BC43F-697E-4C57-A99E-91FA73165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3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72B15B1-C406-470A-A05D-F695EB13C2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3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1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22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6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5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8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9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781745A-6557-4A40-A34B-A541986A4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87056-1029-47FF-8855-833266F6F10E}" type="datetimeFigureOut">
              <a:rPr lang="de-AT" smtClean="0"/>
              <a:t>31.01.2022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0CD5620-2F95-4FF8-BE55-2BE31DF38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9661A90-F727-4D33-AD46-1B2D32EBD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29C19-9C21-4EDB-B147-7C46166B136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47630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FC7265-09D9-4D5C-A5D8-14474B140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18E1076-EF49-44D1-88F9-2341EFC05D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DD3F31A-46F8-495C-A222-EDCE8DE973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AF6DAAD-8565-45A7-86DA-7D9DA97FC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87056-1029-47FF-8855-833266F6F10E}" type="datetimeFigureOut">
              <a:rPr lang="de-AT" smtClean="0"/>
              <a:t>31.01.2022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4DCDF5A-1C6B-48E8-AD4B-94B05AC9E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1A9636F-AFEE-4E6A-9DC4-CB7973571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29C19-9C21-4EDB-B147-7C46166B136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04068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C92644-EC38-465C-993C-A257E15C06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C4E1A8B-5DE7-432F-883E-1680EB8746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91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11" indent="0">
              <a:buNone/>
              <a:defRPr sz="2000" b="1"/>
            </a:lvl2pPr>
            <a:lvl3pPr marL="914422" indent="0">
              <a:buNone/>
              <a:defRPr sz="1801" b="1"/>
            </a:lvl3pPr>
            <a:lvl4pPr marL="1371635" indent="0">
              <a:buNone/>
              <a:defRPr sz="1600" b="1"/>
            </a:lvl4pPr>
            <a:lvl5pPr marL="1828846" indent="0">
              <a:buNone/>
              <a:defRPr sz="1600" b="1"/>
            </a:lvl5pPr>
            <a:lvl6pPr marL="2286057" indent="0">
              <a:buNone/>
              <a:defRPr sz="1600" b="1"/>
            </a:lvl6pPr>
            <a:lvl7pPr marL="2743268" indent="0">
              <a:buNone/>
              <a:defRPr sz="1600" b="1"/>
            </a:lvl7pPr>
            <a:lvl8pPr marL="3200481" indent="0">
              <a:buNone/>
              <a:defRPr sz="1600" b="1"/>
            </a:lvl8pPr>
            <a:lvl9pPr marL="3657692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B5AE199-C80D-4BD1-90F8-2CB9521988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91" y="2505076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4C97D344-3F8E-4812-A106-DC11A24BA9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11" indent="0">
              <a:buNone/>
              <a:defRPr sz="2000" b="1"/>
            </a:lvl2pPr>
            <a:lvl3pPr marL="914422" indent="0">
              <a:buNone/>
              <a:defRPr sz="1801" b="1"/>
            </a:lvl3pPr>
            <a:lvl4pPr marL="1371635" indent="0">
              <a:buNone/>
              <a:defRPr sz="1600" b="1"/>
            </a:lvl4pPr>
            <a:lvl5pPr marL="1828846" indent="0">
              <a:buNone/>
              <a:defRPr sz="1600" b="1"/>
            </a:lvl5pPr>
            <a:lvl6pPr marL="2286057" indent="0">
              <a:buNone/>
              <a:defRPr sz="1600" b="1"/>
            </a:lvl6pPr>
            <a:lvl7pPr marL="2743268" indent="0">
              <a:buNone/>
              <a:defRPr sz="1600" b="1"/>
            </a:lvl7pPr>
            <a:lvl8pPr marL="3200481" indent="0">
              <a:buNone/>
              <a:defRPr sz="1600" b="1"/>
            </a:lvl8pPr>
            <a:lvl9pPr marL="3657692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CA2CDB70-104F-4103-977C-DC97CAE778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3" y="2505076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173335F-9518-405A-99B1-7CDABC7F7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87056-1029-47FF-8855-833266F6F10E}" type="datetimeFigureOut">
              <a:rPr lang="de-AT" smtClean="0"/>
              <a:t>31.01.2022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C403761F-5592-4A4C-B0E3-51AFA9F1A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EE6BFEED-8256-4E1B-9FEB-310D00381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29C19-9C21-4EDB-B147-7C46166B136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80926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2B456F-EA7B-4CA6-A300-A5C2A1901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8CC0E103-FDFD-4F1D-B950-5E5B8456A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87056-1029-47FF-8855-833266F6F10E}" type="datetimeFigureOut">
              <a:rPr lang="de-AT" smtClean="0"/>
              <a:t>31.01.2022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A6744A0-B775-40D0-B101-8E5B434B5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BDB97CA-BFC4-4EFE-8FE0-6759E2D78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29C19-9C21-4EDB-B147-7C46166B136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16861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7DAC1C51-E6C7-4CD1-8955-8BD50C5D5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87056-1029-47FF-8855-833266F6F10E}" type="datetimeFigureOut">
              <a:rPr lang="de-AT" smtClean="0"/>
              <a:t>31.01.2022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6A7F079A-7D41-42E3-8E3D-19E1435FC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7BFA6DB-FBE3-4EA7-9E67-E28FC2576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29C19-9C21-4EDB-B147-7C46166B136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63371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95D443-BA2A-4C4F-AB4A-81B085E83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BDD544B-727F-438D-A51E-9C492B3C9A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90" y="987425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EEE4449-B6D8-422A-B507-DEFA9BF625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1" indent="0">
              <a:buNone/>
              <a:defRPr sz="1401"/>
            </a:lvl2pPr>
            <a:lvl3pPr marL="914422" indent="0">
              <a:buNone/>
              <a:defRPr sz="1200"/>
            </a:lvl3pPr>
            <a:lvl4pPr marL="1371635" indent="0">
              <a:buNone/>
              <a:defRPr sz="1001"/>
            </a:lvl4pPr>
            <a:lvl5pPr marL="1828846" indent="0">
              <a:buNone/>
              <a:defRPr sz="1001"/>
            </a:lvl5pPr>
            <a:lvl6pPr marL="2286057" indent="0">
              <a:buNone/>
              <a:defRPr sz="1001"/>
            </a:lvl6pPr>
            <a:lvl7pPr marL="2743268" indent="0">
              <a:buNone/>
              <a:defRPr sz="1001"/>
            </a:lvl7pPr>
            <a:lvl8pPr marL="3200481" indent="0">
              <a:buNone/>
              <a:defRPr sz="1001"/>
            </a:lvl8pPr>
            <a:lvl9pPr marL="3657692" indent="0">
              <a:buNone/>
              <a:defRPr sz="100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7714186-1AA6-42C4-BC63-981CF075A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87056-1029-47FF-8855-833266F6F10E}" type="datetimeFigureOut">
              <a:rPr lang="de-AT" smtClean="0"/>
              <a:t>31.01.2022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1AE5BE6-0779-43ED-BF4C-BD9E0F61D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AD06250-E3C0-46B4-9915-F2F8B630B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29C19-9C21-4EDB-B147-7C46166B136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43795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DFAA90-F371-4D51-88C8-155E7E101D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764F082E-361F-41B0-B426-A4CCD906B4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90" y="987425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11" indent="0">
              <a:buNone/>
              <a:defRPr sz="2800"/>
            </a:lvl2pPr>
            <a:lvl3pPr marL="914422" indent="0">
              <a:buNone/>
              <a:defRPr sz="2400"/>
            </a:lvl3pPr>
            <a:lvl4pPr marL="1371635" indent="0">
              <a:buNone/>
              <a:defRPr sz="2000"/>
            </a:lvl4pPr>
            <a:lvl5pPr marL="1828846" indent="0">
              <a:buNone/>
              <a:defRPr sz="2000"/>
            </a:lvl5pPr>
            <a:lvl6pPr marL="2286057" indent="0">
              <a:buNone/>
              <a:defRPr sz="2000"/>
            </a:lvl6pPr>
            <a:lvl7pPr marL="2743268" indent="0">
              <a:buNone/>
              <a:defRPr sz="2000"/>
            </a:lvl7pPr>
            <a:lvl8pPr marL="3200481" indent="0">
              <a:buNone/>
              <a:defRPr sz="2000"/>
            </a:lvl8pPr>
            <a:lvl9pPr marL="3657692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6C889C9-67BB-4541-B4F3-6E7EDA3220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1" indent="0">
              <a:buNone/>
              <a:defRPr sz="1401"/>
            </a:lvl2pPr>
            <a:lvl3pPr marL="914422" indent="0">
              <a:buNone/>
              <a:defRPr sz="1200"/>
            </a:lvl3pPr>
            <a:lvl4pPr marL="1371635" indent="0">
              <a:buNone/>
              <a:defRPr sz="1001"/>
            </a:lvl4pPr>
            <a:lvl5pPr marL="1828846" indent="0">
              <a:buNone/>
              <a:defRPr sz="1001"/>
            </a:lvl5pPr>
            <a:lvl6pPr marL="2286057" indent="0">
              <a:buNone/>
              <a:defRPr sz="1001"/>
            </a:lvl6pPr>
            <a:lvl7pPr marL="2743268" indent="0">
              <a:buNone/>
              <a:defRPr sz="1001"/>
            </a:lvl7pPr>
            <a:lvl8pPr marL="3200481" indent="0">
              <a:buNone/>
              <a:defRPr sz="1001"/>
            </a:lvl8pPr>
            <a:lvl9pPr marL="3657692" indent="0">
              <a:buNone/>
              <a:defRPr sz="100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C0EC80A-2B02-4A14-B1F4-BC00D7AD6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87056-1029-47FF-8855-833266F6F10E}" type="datetimeFigureOut">
              <a:rPr lang="de-AT" smtClean="0"/>
              <a:t>31.01.2022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6B1435B-8335-41E4-B3D5-2D018ED16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21D0A45-65C8-4A26-AD10-8B41BCE78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29C19-9C21-4EDB-B147-7C46166B136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58184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6D7A46E-7242-4FC5-98BC-7593A2589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4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838B9FC-9A2B-457E-BC45-151E9E0589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4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0540B84-A8C5-4030-BC72-2D97844340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1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187056-1029-47FF-8855-833266F6F10E}" type="datetimeFigureOut">
              <a:rPr lang="de-AT" smtClean="0"/>
              <a:t>31.01.2022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A2B2BD2-2CD0-4754-B733-E01DA0AECF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4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B83B658-56DD-4B5A-B734-7470B44807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1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29C19-9C21-4EDB-B147-7C46166B136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99979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22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7" indent="-228607" algn="l" defTabSz="914422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7" algn="l" defTabSz="91442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9" indent="-228607" algn="l" defTabSz="91442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0" indent="-228607" algn="l" defTabSz="91442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3" indent="-228607" algn="l" defTabSz="91442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4" indent="-228607" algn="l" defTabSz="91442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7" algn="l" defTabSz="91442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7" algn="l" defTabSz="91442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7" indent="-228607" algn="l" defTabSz="91442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22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11" algn="l" defTabSz="914422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22" algn="l" defTabSz="914422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5" algn="l" defTabSz="914422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6" algn="l" defTabSz="914422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2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8" algn="l" defTabSz="914422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1" algn="l" defTabSz="914422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2" algn="l" defTabSz="914422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redenwiruebergeld.fma.gv.at/achtung_anlagebetrug/" TargetMode="External"/><Relationship Id="rId13" Type="http://schemas.openxmlformats.org/officeDocument/2006/relationships/image" Target="../media/image5.png"/><Relationship Id="rId3" Type="http://schemas.openxmlformats.org/officeDocument/2006/relationships/image" Target="../media/image1.jpeg"/><Relationship Id="rId7" Type="http://schemas.openxmlformats.org/officeDocument/2006/relationships/hyperlink" Target="https://www.watchlist-internet.at/" TargetMode="External"/><Relationship Id="rId12" Type="http://schemas.openxmlformats.org/officeDocument/2006/relationships/slide" Target="slide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mlitigationassistance.com/de/weltweite-betrugswarnungen-verbraucherschutz-num.shtml" TargetMode="External"/><Relationship Id="rId11" Type="http://schemas.openxmlformats.org/officeDocument/2006/relationships/hyperlink" Target="https://www.verbraucherzentrale-rlp.de/pressemeldungen/digitale-welt/landeskriminalamt-und-verbraucherzentrale-warnen-vor-anlagebetrug-57434" TargetMode="External"/><Relationship Id="rId5" Type="http://schemas.openxmlformats.org/officeDocument/2006/relationships/hyperlink" Target="https://bundeskriminalamt.at/202/Betrug_verhindern/start.aspx#a6" TargetMode="External"/><Relationship Id="rId10" Type="http://schemas.openxmlformats.org/officeDocument/2006/relationships/hyperlink" Target="https://www.bafin.de/DE/Verbraucher/GeldanlageWertpapiere/UnserioeseAnbieter/unserioese_anbieter_erkennen_node.html" TargetMode="External"/><Relationship Id="rId4" Type="http://schemas.openxmlformats.org/officeDocument/2006/relationships/image" Target="../media/image2.jpg"/><Relationship Id="rId9" Type="http://schemas.openxmlformats.org/officeDocument/2006/relationships/hyperlink" Target="https://www.polizei-praevention.de/aktuelles/betrueger-bringen-deutsche-anleger-ums-grosse-geld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9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7998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pic>
        <p:nvPicPr>
          <p:cNvPr id="5" name="Grafik 4" descr="Ein Bild, das Text, Person, Elektronik, computer enthält.&#10;&#10;Automatisch generierte Beschreibung">
            <a:extLst>
              <a:ext uri="{FF2B5EF4-FFF2-40B4-BE49-F238E27FC236}">
                <a16:creationId xmlns:a16="http://schemas.microsoft.com/office/drawing/2014/main" id="{B980146F-17C7-4AF7-BCCD-A973BE72122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67" r="-1" b="-1"/>
          <a:stretch/>
        </p:blipFill>
        <p:spPr>
          <a:xfrm>
            <a:off x="20" y="-12475"/>
            <a:ext cx="12191980" cy="6857998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8202697B-4C3A-4B15-BEFA-33755AA2C2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486" y="179050"/>
            <a:ext cx="9296318" cy="900988"/>
          </a:xfrm>
        </p:spPr>
        <p:txBody>
          <a:bodyPr>
            <a:normAutofit fontScale="90000"/>
          </a:bodyPr>
          <a:lstStyle/>
          <a:p>
            <a:r>
              <a:rPr lang="de-AT" dirty="0">
                <a:solidFill>
                  <a:srgbClr val="FFFFFF"/>
                </a:solidFill>
              </a:rPr>
              <a:t>Achtung – Online Anlagebetrug!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53206AB-CC5A-4D5B-A1FD-9D69F4200D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635" y="1627679"/>
            <a:ext cx="5875725" cy="828822"/>
          </a:xfrm>
          <a:solidFill>
            <a:schemeClr val="bg1">
              <a:alpha val="43000"/>
            </a:schemeClr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l">
              <a:lnSpc>
                <a:spcPct val="110000"/>
              </a:lnSpc>
            </a:pPr>
            <a:r>
              <a:rPr lang="de-AT" sz="1800" dirty="0">
                <a:solidFill>
                  <a:srgbClr val="FFFFFF"/>
                </a:solidFill>
              </a:rPr>
              <a:t>Ist im Impressum eine genaue Adresse, Firmenbuchnummer,  und Lizenz für Wertpapierhandel vorhanden?</a:t>
            </a:r>
          </a:p>
        </p:txBody>
      </p:sp>
      <p:pic>
        <p:nvPicPr>
          <p:cNvPr id="13" name="Grafik 12" descr="Ein Bild, das Text, ClipArt enthält.&#10;&#10;Automatisch generierte Beschreibung">
            <a:extLst>
              <a:ext uri="{FF2B5EF4-FFF2-40B4-BE49-F238E27FC236}">
                <a16:creationId xmlns:a16="http://schemas.microsoft.com/office/drawing/2014/main" id="{AC63F519-8008-4D1E-929D-09D6DEB3A4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3074" y="-1"/>
            <a:ext cx="2378926" cy="975413"/>
          </a:xfrm>
          <a:prstGeom prst="rect">
            <a:avLst/>
          </a:prstGeom>
          <a:effectLst>
            <a:softEdge rad="50800"/>
          </a:effectLst>
        </p:spPr>
      </p:pic>
      <p:sp>
        <p:nvSpPr>
          <p:cNvPr id="21" name="Untertitel 2">
            <a:extLst>
              <a:ext uri="{FF2B5EF4-FFF2-40B4-BE49-F238E27FC236}">
                <a16:creationId xmlns:a16="http://schemas.microsoft.com/office/drawing/2014/main" id="{47D13A1D-0AC0-4A08-94BD-8FB462C81387}"/>
              </a:ext>
            </a:extLst>
          </p:cNvPr>
          <p:cNvSpPr txBox="1">
            <a:spLocks/>
          </p:cNvSpPr>
          <p:nvPr/>
        </p:nvSpPr>
        <p:spPr>
          <a:xfrm>
            <a:off x="304635" y="2774858"/>
            <a:ext cx="5513415" cy="828821"/>
          </a:xfrm>
          <a:prstGeom prst="rect">
            <a:avLst/>
          </a:prstGeom>
          <a:solidFill>
            <a:schemeClr val="bg1">
              <a:alpha val="43000"/>
            </a:schemeClr>
          </a:solidFill>
          <a:ln w="19050">
            <a:solidFill>
              <a:schemeClr val="tx1"/>
            </a:solidFill>
          </a:ln>
        </p:spPr>
        <p:txBody>
          <a:bodyPr vert="horz" lIns="91440" tIns="45721" rIns="91440" bIns="4572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0000"/>
              </a:lnSpc>
            </a:pPr>
            <a:r>
              <a:rPr lang="de-AT" sz="1800" dirty="0">
                <a:solidFill>
                  <a:srgbClr val="FFFFFF"/>
                </a:solidFill>
              </a:rPr>
              <a:t>Bei Sitz im Ausland - scheint die Betreibergesellschaft in der Unternehmensdatenbank auf der Seite der FMA auf?</a:t>
            </a:r>
          </a:p>
        </p:txBody>
      </p:sp>
      <p:sp>
        <p:nvSpPr>
          <p:cNvPr id="23" name="Untertitel 2">
            <a:extLst>
              <a:ext uri="{FF2B5EF4-FFF2-40B4-BE49-F238E27FC236}">
                <a16:creationId xmlns:a16="http://schemas.microsoft.com/office/drawing/2014/main" id="{FA0E93C0-42B5-44B0-9371-20397C283CBA}"/>
              </a:ext>
            </a:extLst>
          </p:cNvPr>
          <p:cNvSpPr txBox="1">
            <a:spLocks/>
          </p:cNvSpPr>
          <p:nvPr/>
        </p:nvSpPr>
        <p:spPr>
          <a:xfrm>
            <a:off x="304635" y="5015198"/>
            <a:ext cx="6299544" cy="457849"/>
          </a:xfrm>
          <a:prstGeom prst="rect">
            <a:avLst/>
          </a:prstGeom>
          <a:solidFill>
            <a:schemeClr val="bg1">
              <a:alpha val="43000"/>
            </a:schemeClr>
          </a:solidFill>
          <a:ln w="19050">
            <a:solidFill>
              <a:schemeClr val="tx1"/>
            </a:solidFill>
          </a:ln>
        </p:spPr>
        <p:txBody>
          <a:bodyPr vert="horz" lIns="91440" tIns="45721" rIns="91440" bIns="45721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0000"/>
              </a:lnSpc>
            </a:pPr>
            <a:r>
              <a:rPr lang="de-AT" sz="1800" dirty="0">
                <a:solidFill>
                  <a:srgbClr val="FFFFFF"/>
                </a:solidFill>
              </a:rPr>
              <a:t>Werden Sie ersucht, Fernzugriffe auf Ihren Computer zuzulassen?</a:t>
            </a:r>
          </a:p>
        </p:txBody>
      </p:sp>
      <p:sp>
        <p:nvSpPr>
          <p:cNvPr id="25" name="Untertitel 2">
            <a:extLst>
              <a:ext uri="{FF2B5EF4-FFF2-40B4-BE49-F238E27FC236}">
                <a16:creationId xmlns:a16="http://schemas.microsoft.com/office/drawing/2014/main" id="{5B35CE03-A71C-4124-BB74-1104DD97E85E}"/>
              </a:ext>
            </a:extLst>
          </p:cNvPr>
          <p:cNvSpPr txBox="1">
            <a:spLocks/>
          </p:cNvSpPr>
          <p:nvPr/>
        </p:nvSpPr>
        <p:spPr>
          <a:xfrm>
            <a:off x="1327331" y="6077402"/>
            <a:ext cx="2709832" cy="457849"/>
          </a:xfrm>
          <a:prstGeom prst="rect">
            <a:avLst/>
          </a:prstGeom>
          <a:solidFill>
            <a:schemeClr val="bg1">
              <a:alpha val="43000"/>
            </a:schemeClr>
          </a:solidFill>
          <a:ln w="19050">
            <a:solidFill>
              <a:schemeClr val="tx1"/>
            </a:solidFill>
          </a:ln>
        </p:spPr>
        <p:txBody>
          <a:bodyPr vert="horz" lIns="91440" tIns="45721" rIns="91440" bIns="45721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0000"/>
              </a:lnSpc>
            </a:pPr>
            <a:r>
              <a:rPr lang="de-AT" sz="1800" dirty="0">
                <a:solidFill>
                  <a:srgbClr val="FFFFFF"/>
                </a:solidFill>
              </a:rPr>
              <a:t>Keine Steuern überweisen!</a:t>
            </a:r>
          </a:p>
        </p:txBody>
      </p:sp>
      <p:pic>
        <p:nvPicPr>
          <p:cNvPr id="27" name="Grafik 26">
            <a:hlinkClick r:id="rId4" action="ppaction://hlinksldjump"/>
            <a:extLst>
              <a:ext uri="{FF2B5EF4-FFF2-40B4-BE49-F238E27FC236}">
                <a16:creationId xmlns:a16="http://schemas.microsoft.com/office/drawing/2014/main" id="{EBB4F522-BB62-4B61-BDDF-6B2FBE6635F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8525" y="4503106"/>
            <a:ext cx="1633876" cy="1633876"/>
          </a:xfrm>
          <a:prstGeom prst="rect">
            <a:avLst/>
          </a:prstGeom>
        </p:spPr>
      </p:pic>
      <p:sp>
        <p:nvSpPr>
          <p:cNvPr id="28" name="Textfeld 27">
            <a:extLst>
              <a:ext uri="{FF2B5EF4-FFF2-40B4-BE49-F238E27FC236}">
                <a16:creationId xmlns:a16="http://schemas.microsoft.com/office/drawing/2014/main" id="{F866674C-8F5E-4C47-98B2-D62C52517A89}"/>
              </a:ext>
            </a:extLst>
          </p:cNvPr>
          <p:cNvSpPr txBox="1"/>
          <p:nvPr/>
        </p:nvSpPr>
        <p:spPr>
          <a:xfrm>
            <a:off x="9870891" y="6136982"/>
            <a:ext cx="17724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1200" dirty="0"/>
              <a:t>weiterführende Links</a:t>
            </a:r>
          </a:p>
        </p:txBody>
      </p:sp>
      <p:sp>
        <p:nvSpPr>
          <p:cNvPr id="29" name="Geschweifte Klammer rechts 28">
            <a:extLst>
              <a:ext uri="{FF2B5EF4-FFF2-40B4-BE49-F238E27FC236}">
                <a16:creationId xmlns:a16="http://schemas.microsoft.com/office/drawing/2014/main" id="{2A22A998-7E65-4DA3-8F1C-D8D1E3BA5297}"/>
              </a:ext>
            </a:extLst>
          </p:cNvPr>
          <p:cNvSpPr/>
          <p:nvPr/>
        </p:nvSpPr>
        <p:spPr>
          <a:xfrm>
            <a:off x="6908794" y="1552757"/>
            <a:ext cx="518549" cy="4028536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0" name="Untertitel 2">
            <a:extLst>
              <a:ext uri="{FF2B5EF4-FFF2-40B4-BE49-F238E27FC236}">
                <a16:creationId xmlns:a16="http://schemas.microsoft.com/office/drawing/2014/main" id="{62C828CE-43F7-415B-A504-CBFF3BFCD219}"/>
              </a:ext>
            </a:extLst>
          </p:cNvPr>
          <p:cNvSpPr txBox="1">
            <a:spLocks/>
          </p:cNvSpPr>
          <p:nvPr/>
        </p:nvSpPr>
        <p:spPr>
          <a:xfrm>
            <a:off x="7644049" y="3363978"/>
            <a:ext cx="1672479" cy="457849"/>
          </a:xfrm>
          <a:prstGeom prst="rect">
            <a:avLst/>
          </a:prstGeom>
          <a:solidFill>
            <a:srgbClr val="FF0000">
              <a:alpha val="74000"/>
            </a:srgbClr>
          </a:solidFill>
          <a:ln w="19050">
            <a:solidFill>
              <a:schemeClr val="tx1"/>
            </a:solidFill>
          </a:ln>
        </p:spPr>
        <p:txBody>
          <a:bodyPr vert="horz" lIns="91440" tIns="45721" rIns="91440" bIns="45721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0000"/>
              </a:lnSpc>
            </a:pPr>
            <a:r>
              <a:rPr lang="de-AT" dirty="0">
                <a:solidFill>
                  <a:srgbClr val="FFFFFF"/>
                </a:solidFill>
              </a:rPr>
              <a:t>Finger weg!</a:t>
            </a:r>
          </a:p>
        </p:txBody>
      </p:sp>
      <p:sp>
        <p:nvSpPr>
          <p:cNvPr id="16" name="Untertitel 2">
            <a:extLst>
              <a:ext uri="{FF2B5EF4-FFF2-40B4-BE49-F238E27FC236}">
                <a16:creationId xmlns:a16="http://schemas.microsoft.com/office/drawing/2014/main" id="{EE5453C7-47FF-49B3-8649-C0874916E5FE}"/>
              </a:ext>
            </a:extLst>
          </p:cNvPr>
          <p:cNvSpPr txBox="1">
            <a:spLocks/>
          </p:cNvSpPr>
          <p:nvPr/>
        </p:nvSpPr>
        <p:spPr>
          <a:xfrm>
            <a:off x="304635" y="3868020"/>
            <a:ext cx="5684980" cy="824292"/>
          </a:xfrm>
          <a:prstGeom prst="rect">
            <a:avLst/>
          </a:prstGeom>
          <a:solidFill>
            <a:schemeClr val="bg1">
              <a:alpha val="43000"/>
            </a:schemeClr>
          </a:solidFill>
          <a:ln w="19050">
            <a:solidFill>
              <a:schemeClr val="tx1"/>
            </a:solidFill>
          </a:ln>
        </p:spPr>
        <p:txBody>
          <a:bodyPr vert="horz" lIns="91440" tIns="45721" rIns="91440" bIns="4572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0000"/>
              </a:lnSpc>
            </a:pPr>
            <a:r>
              <a:rPr lang="de-AT" sz="1800" dirty="0">
                <a:solidFill>
                  <a:srgbClr val="FFFFFF"/>
                </a:solidFill>
              </a:rPr>
              <a:t>Sollen Sie Überweisungen auf Bankkonten anderslautender Unternehmen oder Privatpersonen vornehmen?</a:t>
            </a:r>
          </a:p>
        </p:txBody>
      </p:sp>
    </p:spTree>
    <p:extLst>
      <p:ext uri="{BB962C8B-B14F-4D97-AF65-F5344CB8AC3E}">
        <p14:creationId xmlns:p14="http://schemas.microsoft.com/office/powerpoint/2010/main" val="9445153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D3B8462C-FD59-4F86-B179-BA84955BC73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31" r="13373"/>
          <a:stretch/>
        </p:blipFill>
        <p:spPr bwMode="auto">
          <a:xfrm>
            <a:off x="6166620" y="0"/>
            <a:ext cx="6010508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Grafik 19" descr="Ein Bild, das Text, Person, Elektronik, computer enthält.&#10;&#10;Automatisch generierte Beschreibung">
            <a:extLst>
              <a:ext uri="{FF2B5EF4-FFF2-40B4-BE49-F238E27FC236}">
                <a16:creationId xmlns:a16="http://schemas.microsoft.com/office/drawing/2014/main" id="{C704DFEB-75BF-47C9-A292-C5CE33E3297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1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67" r="-1" b="-1"/>
          <a:stretch/>
        </p:blipFill>
        <p:spPr>
          <a:xfrm>
            <a:off x="-14853" y="2"/>
            <a:ext cx="12225325" cy="6857998"/>
          </a:xfrm>
          <a:prstGeom prst="rect">
            <a:avLst/>
          </a:prstGeom>
        </p:spPr>
      </p:pic>
      <p:pic>
        <p:nvPicPr>
          <p:cNvPr id="5" name="Grafik 4" descr="Ein Bild, das Text, ClipArt enthält.&#10;&#10;Automatisch generierte Beschreibung">
            <a:extLst>
              <a:ext uri="{FF2B5EF4-FFF2-40B4-BE49-F238E27FC236}">
                <a16:creationId xmlns:a16="http://schemas.microsoft.com/office/drawing/2014/main" id="{C224BBEB-50D6-4E5E-AAF2-9BAEB03434C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944" y="-36944"/>
            <a:ext cx="2770505" cy="1141730"/>
          </a:xfrm>
          <a:prstGeom prst="rect">
            <a:avLst/>
          </a:prstGeom>
          <a:noFill/>
          <a:ln>
            <a:noFill/>
          </a:ln>
          <a:effectLst>
            <a:softEdge rad="38100"/>
          </a:effectLst>
        </p:spPr>
      </p:pic>
      <p:sp>
        <p:nvSpPr>
          <p:cNvPr id="7" name="Textfeld 2">
            <a:extLst>
              <a:ext uri="{FF2B5EF4-FFF2-40B4-BE49-F238E27FC236}">
                <a16:creationId xmlns:a16="http://schemas.microsoft.com/office/drawing/2014/main" id="{08CECED6-39D2-4133-94BC-E3771A6BC5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1904" y="570865"/>
            <a:ext cx="4146954" cy="1589405"/>
          </a:xfrm>
          <a:prstGeom prst="rect">
            <a:avLst/>
          </a:prstGeom>
          <a:solidFill>
            <a:schemeClr val="tx1"/>
          </a:solidFill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1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AT" sz="1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Links mit Infos und Tipps</a:t>
            </a:r>
            <a:endParaRPr lang="de-AT" sz="1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zum Thema Anlagebetrug</a:t>
            </a:r>
            <a:endParaRPr lang="de-AT" sz="1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feld 2">
            <a:extLst>
              <a:ext uri="{FF2B5EF4-FFF2-40B4-BE49-F238E27FC236}">
                <a16:creationId xmlns:a16="http://schemas.microsoft.com/office/drawing/2014/main" id="{B4C0F09E-F2D5-496B-AC01-55C848BD91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7580" y="2821536"/>
            <a:ext cx="6243560" cy="2988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Bundeskriminalamt Österreich</a:t>
            </a:r>
            <a:endParaRPr lang="de-AT" sz="1800" b="1" u="sng" dirty="0">
              <a:solidFill>
                <a:srgbClr val="0563C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b="1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Weltweite Verbraucher- und Betrugswarnungen für Investoren</a:t>
            </a:r>
            <a:endParaRPr lang="de-AT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Watchlist Internet</a:t>
            </a:r>
            <a:endParaRPr lang="de-AT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8"/>
              </a:rPr>
              <a:t>FMA</a:t>
            </a:r>
            <a:endParaRPr lang="de-AT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9"/>
              </a:rPr>
              <a:t>Information der deutschen Polizei</a:t>
            </a:r>
            <a:endParaRPr lang="de-AT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0"/>
              </a:rPr>
              <a:t>Bafin</a:t>
            </a:r>
            <a:endParaRPr lang="de-AT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1"/>
              </a:rPr>
              <a:t>Deutsche Verbraucherzentrale</a:t>
            </a:r>
            <a:endParaRPr lang="de-AT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AT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Pfeil: nach rechts 8">
            <a:extLst>
              <a:ext uri="{FF2B5EF4-FFF2-40B4-BE49-F238E27FC236}">
                <a16:creationId xmlns:a16="http://schemas.microsoft.com/office/drawing/2014/main" id="{97B0E0C8-5070-4186-AAF7-895A1AA022D1}"/>
              </a:ext>
            </a:extLst>
          </p:cNvPr>
          <p:cNvSpPr/>
          <p:nvPr/>
        </p:nvSpPr>
        <p:spPr>
          <a:xfrm>
            <a:off x="1424305" y="2956156"/>
            <a:ext cx="559435" cy="149860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AT"/>
          </a:p>
        </p:txBody>
      </p:sp>
      <p:sp>
        <p:nvSpPr>
          <p:cNvPr id="10" name="Pfeil: nach rechts 9">
            <a:extLst>
              <a:ext uri="{FF2B5EF4-FFF2-40B4-BE49-F238E27FC236}">
                <a16:creationId xmlns:a16="http://schemas.microsoft.com/office/drawing/2014/main" id="{742605C1-535A-4EFD-88CE-5084FDA4EAC5}"/>
              </a:ext>
            </a:extLst>
          </p:cNvPr>
          <p:cNvSpPr/>
          <p:nvPr/>
        </p:nvSpPr>
        <p:spPr>
          <a:xfrm>
            <a:off x="1429385" y="3360016"/>
            <a:ext cx="559435" cy="149860"/>
          </a:xfrm>
          <a:prstGeom prst="rightArrow">
            <a:avLst/>
          </a:prstGeom>
          <a:solidFill>
            <a:srgbClr val="FF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AT"/>
          </a:p>
        </p:txBody>
      </p:sp>
      <p:sp>
        <p:nvSpPr>
          <p:cNvPr id="11" name="Pfeil: nach rechts 10">
            <a:extLst>
              <a:ext uri="{FF2B5EF4-FFF2-40B4-BE49-F238E27FC236}">
                <a16:creationId xmlns:a16="http://schemas.microsoft.com/office/drawing/2014/main" id="{E13937FE-501C-4915-87BC-42D6799AD02E}"/>
              </a:ext>
            </a:extLst>
          </p:cNvPr>
          <p:cNvSpPr/>
          <p:nvPr/>
        </p:nvSpPr>
        <p:spPr>
          <a:xfrm>
            <a:off x="1397000" y="4933439"/>
            <a:ext cx="559435" cy="149860"/>
          </a:xfrm>
          <a:prstGeom prst="rightArrow">
            <a:avLst/>
          </a:prstGeom>
          <a:solidFill>
            <a:srgbClr val="FF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AT"/>
          </a:p>
        </p:txBody>
      </p:sp>
      <p:sp>
        <p:nvSpPr>
          <p:cNvPr id="12" name="Pfeil: nach rechts 11">
            <a:extLst>
              <a:ext uri="{FF2B5EF4-FFF2-40B4-BE49-F238E27FC236}">
                <a16:creationId xmlns:a16="http://schemas.microsoft.com/office/drawing/2014/main" id="{D0AE1E9C-92ED-439C-ACB4-D9DDA622B2B8}"/>
              </a:ext>
            </a:extLst>
          </p:cNvPr>
          <p:cNvSpPr/>
          <p:nvPr/>
        </p:nvSpPr>
        <p:spPr>
          <a:xfrm>
            <a:off x="1386205" y="5338569"/>
            <a:ext cx="559435" cy="149860"/>
          </a:xfrm>
          <a:prstGeom prst="rightArrow">
            <a:avLst/>
          </a:prstGeom>
          <a:solidFill>
            <a:srgbClr val="FF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AT"/>
          </a:p>
        </p:txBody>
      </p:sp>
      <p:sp>
        <p:nvSpPr>
          <p:cNvPr id="13" name="Pfeil: nach rechts 12">
            <a:extLst>
              <a:ext uri="{FF2B5EF4-FFF2-40B4-BE49-F238E27FC236}">
                <a16:creationId xmlns:a16="http://schemas.microsoft.com/office/drawing/2014/main" id="{ECA4E65E-67A5-41EA-AB9C-0AA806C25E13}"/>
              </a:ext>
            </a:extLst>
          </p:cNvPr>
          <p:cNvSpPr/>
          <p:nvPr/>
        </p:nvSpPr>
        <p:spPr>
          <a:xfrm>
            <a:off x="1413394" y="4140431"/>
            <a:ext cx="559435" cy="149860"/>
          </a:xfrm>
          <a:prstGeom prst="rightArrow">
            <a:avLst/>
          </a:prstGeom>
          <a:solidFill>
            <a:srgbClr val="FF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AT"/>
          </a:p>
        </p:txBody>
      </p:sp>
      <p:sp>
        <p:nvSpPr>
          <p:cNvPr id="14" name="Pfeil: nach rechts 13">
            <a:extLst>
              <a:ext uri="{FF2B5EF4-FFF2-40B4-BE49-F238E27FC236}">
                <a16:creationId xmlns:a16="http://schemas.microsoft.com/office/drawing/2014/main" id="{79F9E5AC-0668-472E-B56F-E358EF941274}"/>
              </a:ext>
            </a:extLst>
          </p:cNvPr>
          <p:cNvSpPr/>
          <p:nvPr/>
        </p:nvSpPr>
        <p:spPr>
          <a:xfrm>
            <a:off x="1396999" y="4536935"/>
            <a:ext cx="559435" cy="149860"/>
          </a:xfrm>
          <a:prstGeom prst="rightArrow">
            <a:avLst/>
          </a:prstGeom>
          <a:solidFill>
            <a:srgbClr val="FF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AT"/>
          </a:p>
        </p:txBody>
      </p:sp>
      <p:sp>
        <p:nvSpPr>
          <p:cNvPr id="16" name="Pfeil: nach rechts 15">
            <a:extLst>
              <a:ext uri="{FF2B5EF4-FFF2-40B4-BE49-F238E27FC236}">
                <a16:creationId xmlns:a16="http://schemas.microsoft.com/office/drawing/2014/main" id="{71C9DE38-756B-4B53-9B8C-6465BEE835D0}"/>
              </a:ext>
            </a:extLst>
          </p:cNvPr>
          <p:cNvSpPr/>
          <p:nvPr/>
        </p:nvSpPr>
        <p:spPr>
          <a:xfrm>
            <a:off x="1424305" y="3749626"/>
            <a:ext cx="559435" cy="149860"/>
          </a:xfrm>
          <a:prstGeom prst="rightArrow">
            <a:avLst/>
          </a:prstGeom>
          <a:solidFill>
            <a:srgbClr val="FF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AT"/>
          </a:p>
        </p:txBody>
      </p:sp>
      <p:pic>
        <p:nvPicPr>
          <p:cNvPr id="18" name="Grafik 17">
            <a:hlinkClick r:id="rId12" action="ppaction://hlinksldjump"/>
            <a:extLst>
              <a:ext uri="{FF2B5EF4-FFF2-40B4-BE49-F238E27FC236}">
                <a16:creationId xmlns:a16="http://schemas.microsoft.com/office/drawing/2014/main" id="{6CAF07FB-3B95-40D5-A764-E422C2590AC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2992" y="6197484"/>
            <a:ext cx="547255" cy="547255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855EAF05-5A0B-4274-AEF6-683565A68CB7}"/>
              </a:ext>
            </a:extLst>
          </p:cNvPr>
          <p:cNvSpPr txBox="1"/>
          <p:nvPr/>
        </p:nvSpPr>
        <p:spPr>
          <a:xfrm>
            <a:off x="5842095" y="5920485"/>
            <a:ext cx="6490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1200" dirty="0"/>
              <a:t>zurück</a:t>
            </a:r>
          </a:p>
        </p:txBody>
      </p:sp>
    </p:spTree>
    <p:extLst>
      <p:ext uri="{BB962C8B-B14F-4D97-AF65-F5344CB8AC3E}">
        <p14:creationId xmlns:p14="http://schemas.microsoft.com/office/powerpoint/2010/main" val="4010436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97</Words>
  <Application>Microsoft Office PowerPoint</Application>
  <PresentationFormat>Breitbild</PresentationFormat>
  <Paragraphs>20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Achtung – Online Anlagebetrug!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Achtung – Anlagebtrug!</dc:title>
  <dc:creator>LKA Praev</dc:creator>
  <cp:lastModifiedBy>LKA Praev</cp:lastModifiedBy>
  <cp:revision>8</cp:revision>
  <dcterms:created xsi:type="dcterms:W3CDTF">2022-01-31T04:12:21Z</dcterms:created>
  <dcterms:modified xsi:type="dcterms:W3CDTF">2022-01-31T09:50:09Z</dcterms:modified>
</cp:coreProperties>
</file>